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2"/>
  </p:notesMasterIdLst>
  <p:handoutMasterIdLst>
    <p:handoutMasterId r:id="rId53"/>
  </p:handoutMasterIdLst>
  <p:sldIdLst>
    <p:sldId id="394" r:id="rId3"/>
    <p:sldId id="395" r:id="rId4"/>
    <p:sldId id="447" r:id="rId5"/>
    <p:sldId id="448" r:id="rId6"/>
    <p:sldId id="486" r:id="rId7"/>
    <p:sldId id="509" r:id="rId8"/>
    <p:sldId id="450" r:id="rId9"/>
    <p:sldId id="480" r:id="rId10"/>
    <p:sldId id="487" r:id="rId11"/>
    <p:sldId id="488" r:id="rId12"/>
    <p:sldId id="511" r:id="rId13"/>
    <p:sldId id="481" r:id="rId14"/>
    <p:sldId id="451" r:id="rId15"/>
    <p:sldId id="489" r:id="rId16"/>
    <p:sldId id="513" r:id="rId17"/>
    <p:sldId id="453" r:id="rId18"/>
    <p:sldId id="454" r:id="rId19"/>
    <p:sldId id="455" r:id="rId20"/>
    <p:sldId id="484" r:id="rId21"/>
    <p:sldId id="458" r:id="rId22"/>
    <p:sldId id="459" r:id="rId23"/>
    <p:sldId id="460" r:id="rId24"/>
    <p:sldId id="461" r:id="rId25"/>
    <p:sldId id="462" r:id="rId26"/>
    <p:sldId id="463" r:id="rId27"/>
    <p:sldId id="508" r:id="rId28"/>
    <p:sldId id="498" r:id="rId29"/>
    <p:sldId id="497" r:id="rId30"/>
    <p:sldId id="506" r:id="rId31"/>
    <p:sldId id="505" r:id="rId32"/>
    <p:sldId id="499" r:id="rId33"/>
    <p:sldId id="500" r:id="rId34"/>
    <p:sldId id="501" r:id="rId35"/>
    <p:sldId id="502" r:id="rId36"/>
    <p:sldId id="503" r:id="rId37"/>
    <p:sldId id="514" r:id="rId38"/>
    <p:sldId id="464" r:id="rId39"/>
    <p:sldId id="465" r:id="rId40"/>
    <p:sldId id="466" r:id="rId41"/>
    <p:sldId id="478" r:id="rId42"/>
    <p:sldId id="490" r:id="rId43"/>
    <p:sldId id="491" r:id="rId44"/>
    <p:sldId id="516" r:id="rId45"/>
    <p:sldId id="494" r:id="rId46"/>
    <p:sldId id="493" r:id="rId47"/>
    <p:sldId id="507" r:id="rId48"/>
    <p:sldId id="517" r:id="rId49"/>
    <p:sldId id="352" r:id="rId50"/>
    <p:sldId id="393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F07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 autoAdjust="0"/>
  </p:normalViewPr>
  <p:slideViewPr>
    <p:cSldViewPr>
      <p:cViewPr varScale="1">
        <p:scale>
          <a:sx n="89" d="100"/>
          <a:sy n="89" d="100"/>
        </p:scale>
        <p:origin x="48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A18B8-68F3-4AF2-A8B6-805715B1CE50}" type="datetimeFigureOut">
              <a:rPr lang="en-US" smtClean="0"/>
              <a:t>12/8/2014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C58AC3A6-EA47-4A49-8B93-EF198DAC0E7A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2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3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3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2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079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079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2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20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238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01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5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8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jpeg"/><Relationship Id="rId15" Type="http://schemas.openxmlformats.org/officeDocument/2006/relationships/image" Target="../media/image3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softwaregroup-bg.com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96" y="3376227"/>
            <a:ext cx="7626757" cy="29080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93699"/>
            <a:ext cx="8068141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PHP Flow Control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2899"/>
            <a:ext cx="8068141" cy="1235101"/>
          </a:xfrm>
        </p:spPr>
        <p:txBody>
          <a:bodyPr>
            <a:noAutofit/>
          </a:bodyPr>
          <a:lstStyle/>
          <a:p>
            <a:r>
              <a:rPr lang="en-US" sz="3600" dirty="0" smtClean="0"/>
              <a:t>Loops</a:t>
            </a:r>
            <a:r>
              <a:rPr lang="en-US" sz="3600" dirty="0"/>
              <a:t>, </a:t>
            </a:r>
            <a:r>
              <a:rPr lang="en-US" sz="3600" dirty="0" smtClean="0"/>
              <a:t>Functions,</a:t>
            </a:r>
            <a:r>
              <a:rPr lang="bg-BG" sz="3600" dirty="0" smtClean="0"/>
              <a:t> </a:t>
            </a:r>
            <a:r>
              <a:rPr lang="en-US" sz="3600" dirty="0" smtClean="0"/>
              <a:t>Return,</a:t>
            </a:r>
            <a:r>
              <a:rPr lang="bg-BG" sz="3600" dirty="0" smtClean="0"/>
              <a:t/>
            </a:r>
            <a:br>
              <a:rPr lang="bg-BG" sz="3600" dirty="0" smtClean="0"/>
            </a:br>
            <a:r>
              <a:rPr lang="en-US" sz="3600" dirty="0" smtClean="0"/>
              <a:t>Exit</a:t>
            </a:r>
            <a:r>
              <a:rPr lang="en-US" sz="3600" dirty="0"/>
              <a:t>, Require, </a:t>
            </a:r>
            <a:r>
              <a:rPr lang="en-US" sz="3600" dirty="0" smtClean="0"/>
              <a:t>Try...Catch</a:t>
            </a:r>
            <a:endParaRPr lang="en-US" sz="3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50122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91284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8964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4808560"/>
            <a:ext cx="2219678" cy="11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684211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247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237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...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($number = 0; $number &lt; 10; $number++)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$number . " 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$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 = 1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($i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$i++) {</a:t>
            </a:r>
            <a:endParaRPr lang="nn-NO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$factorial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blocks of different colors: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For-Loop – Alternative Syntax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38190" y="2003943"/>
            <a:ext cx="10690222" cy="435356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($r=0, $g=0, $b=0; $r &lt; 256; $r+=16, $g+=8, $b+=4) 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"#"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($r),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($g),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($b), 2, '0');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style="width:400px; background-color:&lt;?=$color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&lt;?=$color?&gt;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endfor; ?&gt;</a:t>
            </a:r>
          </a:p>
        </p:txBody>
      </p:sp>
    </p:spTree>
    <p:extLst>
      <p:ext uri="{BB962C8B-B14F-4D97-AF65-F5344CB8AC3E}">
        <p14:creationId xmlns:p14="http://schemas.microsoft.com/office/powerpoint/2010/main" val="19766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633" y="2846515"/>
            <a:ext cx="396240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For-Loops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281731" y="3837115"/>
            <a:ext cx="3967303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026" name="Picture 2" descr="C:\Users\Julieta\Desktop\New folder (3)\xfcgV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247900"/>
            <a:ext cx="2857500" cy="28575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</a:t>
            </a:r>
            <a:endParaRPr lang="en-US" noProof="1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151121"/>
            <a:ext cx="11542799" cy="55703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/>
              <a:t>construct </a:t>
            </a:r>
            <a:r>
              <a:rPr lang="en-US" dirty="0" smtClean="0"/>
              <a:t>iterates </a:t>
            </a:r>
            <a:r>
              <a:rPr lang="en-US" dirty="0"/>
              <a:t>over </a:t>
            </a:r>
            <a:r>
              <a:rPr lang="en-US" dirty="0" smtClean="0"/>
              <a:t>arrays and objects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Iterate over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in array: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Iterate over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key-value pairs </a:t>
            </a:r>
            <a:r>
              <a:rPr lang="en-US" dirty="0"/>
              <a:t>in </a:t>
            </a:r>
            <a:r>
              <a:rPr lang="en-US" dirty="0" smtClean="0"/>
              <a:t>associative array:</a:t>
            </a:r>
            <a:endParaRPr lang="bg-BG" dirty="0" smtClean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36614" y="2690192"/>
            <a:ext cx="105155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(array_expression as $value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3" y="4876800"/>
            <a:ext cx="105155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(array_expression as $key =&gt; $value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5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 – Examples</a:t>
            </a:r>
            <a:endParaRPr lang="en-US" noProof="1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36612" y="1425476"/>
            <a:ext cx="10515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array("red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"orange");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($colors as $value)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"$value &lt;br&gt;";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3863876"/>
            <a:ext cx="10515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colorMap = array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"red" =&gt; "#F00",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green" =&gt;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"#0F0",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blue" =&gt; "#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00F");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($colorMap as $key =&gt; $value)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"&lt;p&gt;$key -&gt; $value&lt;/p&gt;";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34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Iterating over object properties: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</a:t>
            </a:r>
            <a:r>
              <a:rPr lang="en-US" dirty="0" smtClean="0"/>
              <a:t> – Alternative Syntax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93416"/>
            <a:ext cx="105156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(object)[];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$colors-&gt;red = "#F00";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$colors-&gt;slateblue = "#6A5ACD";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$colors-&gt;orange = "#FFA500";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($colors as $key =&gt; $value) :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style="background-color:&lt;?=$value?&gt;"&gt;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&lt;?=$key?&gt; -&gt; &lt;?=$value?&gt;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endforeach ?&gt;</a:t>
            </a:r>
          </a:p>
        </p:txBody>
      </p:sp>
    </p:spTree>
    <p:extLst>
      <p:ext uri="{BB962C8B-B14F-4D97-AF65-F5344CB8AC3E}">
        <p14:creationId xmlns:p14="http://schemas.microsoft.com/office/powerpoint/2010/main" val="27125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4487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335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6146" name="Picture 2" descr="C:\Users\Julieta\Desktop\385_tuesday-trivia-shots-you-should-never-drink-after-college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8" y="1676400"/>
            <a:ext cx="5160584" cy="28983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1408250"/>
            <a:ext cx="103632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Functions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8194" name="Picture 2" descr="C:\Users\Julieta\Desktop\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47" y="2609850"/>
            <a:ext cx="9334500" cy="3333750"/>
          </a:xfrm>
          <a:prstGeom prst="roundRect">
            <a:avLst>
              <a:gd name="adj" fmla="val 1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066800"/>
            <a:ext cx="11542799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named blocks of code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Declared </a:t>
            </a:r>
            <a:r>
              <a:rPr lang="en-US" dirty="0"/>
              <a:t>with </a:t>
            </a:r>
            <a:r>
              <a:rPr lang="en-US" dirty="0" smtClean="0"/>
              <a:t>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accept parameters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organize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bg-BG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8417" y="4038600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$sideA *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rectangleArea(5, 6);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pad1.whstatic.com/images/thumb/1/1a/Calculate-the-Area-of-a-Rectangle-Step-2-Version-2.jpg/670px-Calculate-the-Area-of-a-Rectangle-Step-2-Versi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8" y="4038600"/>
            <a:ext cx="2600404" cy="19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 Values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527095"/>
            <a:ext cx="10134600" cy="44927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strIsEqual($str1, $str2,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$ignoreCase = 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($ignoreCase)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strtolower($str1) == strtolower($str2);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$str1 == $str2;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(true)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false); 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 (false)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While, Do…While, For, </a:t>
            </a:r>
            <a:r>
              <a:rPr lang="en-US" sz="3000" noProof="1" smtClean="0"/>
              <a:t>Foreach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Functions, Return and Exit</a:t>
            </a:r>
            <a:endParaRPr lang="ru-RU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Variable Scope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ru-RU" sz="3200" dirty="0" smtClean="0"/>
              <a:t>Include </a:t>
            </a:r>
            <a:r>
              <a:rPr lang="en-US" sz="3200" dirty="0" smtClean="0"/>
              <a:t>and</a:t>
            </a:r>
            <a:r>
              <a:rPr lang="ru-RU" sz="3200" dirty="0" smtClean="0"/>
              <a:t> </a:t>
            </a:r>
            <a:r>
              <a:rPr lang="en-US" sz="3200" dirty="0" smtClean="0"/>
              <a:t>R</a:t>
            </a:r>
            <a:r>
              <a:rPr lang="ru-RU" sz="3200" dirty="0" smtClean="0"/>
              <a:t>equire</a:t>
            </a:r>
            <a:endParaRPr lang="ru-RU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Exception Handling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52" y="1204468"/>
            <a:ext cx="5080981" cy="50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498215"/>
            <a:ext cx="1184057" cy="6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Parameters: Pass by Reference</a:t>
            </a:r>
            <a:endParaRPr lang="bg-BG" dirty="0" smtClean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dirty="0" smtClean="0"/>
              <a:t>By default PHP passes arguments to functions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value</a:t>
            </a:r>
          </a:p>
          <a:p>
            <a:pPr lvl="1"/>
            <a:r>
              <a:rPr lang="en-US" dirty="0" smtClean="0"/>
              <a:t>Changed arguments in the function will be lost after it ends</a:t>
            </a:r>
          </a:p>
          <a:p>
            <a:pPr lvl="1"/>
            <a:r>
              <a:rPr lang="en-US" dirty="0" smtClean="0"/>
              <a:t>To force pass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reference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/>
              <a:t> prefix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2036" y="3352800"/>
            <a:ext cx="1006157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changeValue(&amp;$arg)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 . "\n"; 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$num; // 102</a:t>
            </a:r>
            <a:endParaRPr lang="pt-BR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Number of Arguments</a:t>
            </a:r>
            <a:endParaRPr lang="bg-BG" dirty="0" smtClean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Read the arguments: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 smtClean="0">
                <a:solidFill>
                  <a:srgbClr val="FFC000"/>
                </a:solidFill>
              </a:rPr>
              <a:t> </a:t>
            </a:r>
            <a:r>
              <a:rPr lang="en-US" sz="3000" dirty="0" smtClean="0"/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(func_get_args() 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30),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60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Values from a Function</a:t>
            </a:r>
            <a:endParaRPr lang="bg-BG" dirty="0" smtClean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Functions can return values with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 smtClean="0"/>
              <a:t> statement</a:t>
            </a:r>
            <a:endParaRPr lang="en-US" sz="3200" dirty="0">
              <a:latin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Accepts only one argument – the value to be returned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Exits the </a:t>
            </a:r>
            <a:r>
              <a:rPr lang="en-US" sz="3000" dirty="0" smtClean="0"/>
              <a:t>function</a:t>
            </a:r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To return multiple values you can use arrays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It’s </a:t>
            </a:r>
            <a:r>
              <a:rPr lang="en-US" sz="3000" dirty="0"/>
              <a:t>not </a:t>
            </a:r>
            <a:r>
              <a:rPr lang="en-US" sz="3000" dirty="0" smtClean="0"/>
              <a:t>obligatory for a function </a:t>
            </a:r>
            <a:r>
              <a:rPr lang="en-US" sz="3000" dirty="0"/>
              <a:t>to return </a:t>
            </a:r>
            <a:r>
              <a:rPr lang="en-US" sz="3000" dirty="0" smtClean="0"/>
              <a:t>a value</a:t>
            </a:r>
            <a:endParaRPr lang="bg-BG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0084" y="3242608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example($arg)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The following code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be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assigns multiple variables from array items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200" dirty="0" smtClean="0"/>
              <a:t> is NOT a function, but a language construct</a:t>
            </a:r>
          </a:p>
          <a:p>
            <a:pPr lvl="2"/>
            <a:r>
              <a:rPr lang="en-US" sz="3200" dirty="0" smtClean="0"/>
              <a:t>Works only for numerical arrays and assumes indexes start at 0</a:t>
            </a:r>
            <a:endParaRPr lang="bg-BG" sz="3200" dirty="0" smtClean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Multiple Values from a Function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58008"/>
            <a:ext cx="1028372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[0, 1, 2];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list($a, $b, $c) = smallNumbers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Functions</a:t>
            </a:r>
            <a:endParaRPr lang="bg-BG" dirty="0" smtClean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147762"/>
            <a:ext cx="11201400" cy="54054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invoked through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operator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'printSomething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$a(5); //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invokes the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printSomething(5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smtClean="0"/>
              <a:t>You can check if function is declared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 smtClean="0"/>
              <a:t>Functions can 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000" dirty="0" smtClean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Once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 smtClean="0"/>
              <a:t> function is called,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 smtClean="0"/>
              <a:t> gets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Notes on Functions</a:t>
            </a:r>
            <a:endParaRPr lang="bg-BG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(!function_exists('func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func($arg)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</a:t>
            </a:r>
            <a:r>
              <a:rPr lang="en-US" dirty="0" smtClean="0"/>
              <a:t>are inline functions with no name</a:t>
            </a:r>
          </a:p>
          <a:p>
            <a:pPr lvl="1"/>
            <a:r>
              <a:rPr lang="en-US" dirty="0" smtClean="0"/>
              <a:t>Implemented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building: 6-7 September 2014, Pirin", 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"studying programming", 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function($a, $b)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print_r($array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C:\Users\Julieta\Desktop\Combine-Harve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01" y="1032149"/>
            <a:ext cx="5779212" cy="3674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/>
              <a:t> statement ends </a:t>
            </a:r>
            <a:r>
              <a:rPr lang="en-US" sz="3200" dirty="0" smtClean="0"/>
              <a:t>the PHP script execution immediately</a:t>
            </a:r>
          </a:p>
          <a:p>
            <a:pPr lvl="1"/>
            <a:r>
              <a:rPr lang="en-US" sz="3000" dirty="0" smtClean="0"/>
              <a:t>Used for fatal errors, e.g. missing file / resource / database</a:t>
            </a:r>
          </a:p>
          <a:p>
            <a:r>
              <a:rPr lang="en-US" sz="3200" dirty="0" smtClean="0"/>
              <a:t>If the statement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200" dirty="0"/>
              <a:t>, </a:t>
            </a:r>
            <a:r>
              <a:rPr lang="en-US" sz="3200" dirty="0" smtClean="0"/>
              <a:t>it returns </a:t>
            </a:r>
            <a:r>
              <a:rPr lang="en-US" sz="3200" dirty="0"/>
              <a:t>the exit </a:t>
            </a:r>
            <a:r>
              <a:rPr lang="en-US" sz="3200" dirty="0" smtClean="0"/>
              <a:t>code of the process</a:t>
            </a:r>
          </a:p>
          <a:p>
            <a:r>
              <a:rPr lang="en-US" sz="3200" dirty="0" smtClean="0"/>
              <a:t>If </a:t>
            </a:r>
            <a:r>
              <a:rPr lang="en-US" sz="3200" dirty="0"/>
              <a:t>it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, the value is printed before the process </a:t>
            </a:r>
            <a:r>
              <a:rPr lang="en-US" sz="3200" dirty="0" smtClean="0"/>
              <a:t>terminates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733" y="4001631"/>
            <a:ext cx="998547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$filename = '/path/to/data-file';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$file = fopen($filename, 'r')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 exit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("Unable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open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file: $filename");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function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is an alias for </a:t>
            </a: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 smtClean="0"/>
              <a:t> statement:</a:t>
            </a:r>
          </a:p>
          <a:p>
            <a:endParaRPr lang="en-US" sz="3200" dirty="0" smtClean="0"/>
          </a:p>
          <a:p>
            <a:pPr lvl="1">
              <a:spcBef>
                <a:spcPts val="1800"/>
              </a:spcBef>
            </a:pPr>
            <a:r>
              <a:rPr lang="en-US" sz="3000" dirty="0" smtClean="0"/>
              <a:t>The message </a:t>
            </a:r>
            <a:r>
              <a:rPr lang="en-US" sz="3000" dirty="0"/>
              <a:t>is </a:t>
            </a:r>
            <a:r>
              <a:rPr lang="en-US" sz="3000" dirty="0" smtClean="0"/>
              <a:t>required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function prints a message and exits the current </a:t>
            </a:r>
            <a:r>
              <a:rPr lang="en-US" sz="3200" dirty="0" smtClean="0"/>
              <a:t>script: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2020" y="4174629"/>
            <a:ext cx="10600192" cy="182851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mysql_connect("localhost", $username, $password);</a:t>
            </a:r>
          </a:p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(!$db) {</a:t>
            </a:r>
          </a:p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("Could not connect to database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5465" y="1905000"/>
            <a:ext cx="1060019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die(message);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9906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Loops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C:\Users\Julieta\Desktop\rollercoaster-loops-by-gnisle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6" y="2141368"/>
            <a:ext cx="8091916" cy="4030832"/>
          </a:xfrm>
          <a:prstGeom prst="roundRect">
            <a:avLst>
              <a:gd name="adj" fmla="val 6493"/>
            </a:avLst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123" name="Picture 3" descr="C:\Users\Julieta\Desktop\ex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881" y="1600200"/>
            <a:ext cx="6655205" cy="318438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5504000"/>
            <a:ext cx="6480175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026499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Scope</a:t>
            </a:r>
            <a:endParaRPr lang="bg-BG" dirty="0" smtClean="0"/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36" y="1151121"/>
            <a:ext cx="11804822" cy="5478279"/>
          </a:xfrm>
        </p:spPr>
        <p:txBody>
          <a:bodyPr>
            <a:normAutofit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3200" dirty="0"/>
              <a:t> 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/>
              <a:t>and other built-in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</a:t>
            </a:r>
            <a:r>
              <a:rPr lang="en-US" dirty="0" smtClean="0"/>
              <a:t>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 smtClean="0"/>
              <a:t>Variables, declared in functions</a:t>
            </a:r>
          </a:p>
          <a:p>
            <a:pPr lvl="1"/>
            <a:r>
              <a:rPr lang="en-US" sz="3000" dirty="0" smtClean="0"/>
              <a:t>Exist only until the end of function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local function scope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Files being included inherit the variable scope of the caller</a:t>
            </a:r>
          </a:p>
          <a:p>
            <a:r>
              <a:rPr lang="en-US" sz="3200" dirty="0" smtClean="0"/>
              <a:t>Variables declared outside of a function are not accessible in it</a:t>
            </a:r>
            <a:endParaRPr lang="bg-BG" sz="3200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1"/>
            <a:ext cx="998547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$_GET['firstName'] . $_GET[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'lastName'];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Global Keyword</a:t>
            </a:r>
            <a:endParaRPr lang="bg-BG" smtClean="0"/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Variables outside of a function are not accessible in it: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To access an external variable use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 smtClean="0"/>
              <a:t> keyword</a:t>
            </a:r>
            <a:endParaRPr lang="bg-BG" sz="28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7272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// global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// this will not output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the global variable $a is included in the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// this will output "test";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variable in PHP is declared with its first assignment</a:t>
            </a:r>
            <a:endParaRPr lang="bg-BG" sz="3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arr); // outputs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0, 1, 2, 3, 4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($a == 5)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'not 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 five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variables in PHP are initialized only once (on demand)</a:t>
            </a:r>
          </a:p>
          <a:p>
            <a:pPr lvl="1"/>
            <a:r>
              <a:rPr lang="en-US" dirty="0" smtClean="0"/>
              <a:t>Their existing values are preserved in the next function calls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Keyword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initialized at the first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 // executed at each function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callMe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//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 is called 2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is an anonymous function that can access variables </a:t>
            </a:r>
            <a:r>
              <a:rPr lang="en-US" dirty="0" smtClean="0"/>
              <a:t>imported </a:t>
            </a:r>
            <a:r>
              <a:rPr lang="en-US" dirty="0"/>
              <a:t>from </a:t>
            </a:r>
            <a:r>
              <a:rPr lang="en-US" dirty="0" smtClean="0"/>
              <a:t>its outside </a:t>
            </a:r>
            <a:r>
              <a:rPr lang="en-US" dirty="0"/>
              <a:t>scope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closed</a:t>
            </a:r>
            <a:r>
              <a:rPr lang="en-US" dirty="0" smtClean="0"/>
              <a:t> in its environment)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2514600"/>
            <a:ext cx="10515598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nextNumber()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$counter = 0; // the $counter variable gets closed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function() use (&amp;$counter)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++$counter;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= nextNumber();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3</a:t>
            </a:r>
          </a:p>
        </p:txBody>
      </p:sp>
    </p:spTree>
    <p:extLst>
      <p:ext uri="{BB962C8B-B14F-4D97-AF65-F5344CB8AC3E}">
        <p14:creationId xmlns:p14="http://schemas.microsoft.com/office/powerpoint/2010/main" val="42678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4800600"/>
            <a:ext cx="9806728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Include and Require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5654470"/>
            <a:ext cx="9806728" cy="719034"/>
          </a:xfrm>
        </p:spPr>
        <p:txBody>
          <a:bodyPr/>
          <a:lstStyle/>
          <a:p>
            <a:r>
              <a:rPr lang="en-US" dirty="0" smtClean="0"/>
              <a:t>Including a Script from Another Script</a:t>
            </a:r>
            <a:endParaRPr lang="en-US" dirty="0"/>
          </a:p>
        </p:txBody>
      </p:sp>
      <p:pic>
        <p:nvPicPr>
          <p:cNvPr id="1026" name="Picture 2" descr="D:\SoftUni\PHP-Flow-Control\PHP-Flow-Control\Safety-Glasses-Required-Floor-Sign-SF-00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6" y="876484"/>
            <a:ext cx="7762306" cy="380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and Require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 smtClean="0"/>
              <a:t> load and evaluate a file holding PHP code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Useful to structure and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reuse the code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Both accept single parameter – a file name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Difference between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If file is not found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000" dirty="0" smtClean="0"/>
              <a:t> produces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warning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800" dirty="0" smtClean="0"/>
              <a:t> produces a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fatal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3219271"/>
            <a:ext cx="102107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equire "header.php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"page body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 "footer.php";</a:t>
            </a:r>
          </a:p>
        </p:txBody>
      </p:sp>
      <p:pic>
        <p:nvPicPr>
          <p:cNvPr id="7" name="Picture 2" descr="http://www.tutorial-webdesign.com/wp-content/uploads/2012/11/php-include-requir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8" t="-5000" r="-6628" b="-5000"/>
          <a:stretch/>
        </p:blipFill>
        <p:spPr bwMode="auto">
          <a:xfrm>
            <a:off x="9966212" y="4753288"/>
            <a:ext cx="1600200" cy="1554183"/>
          </a:xfrm>
          <a:prstGeom prst="roundRect">
            <a:avLst>
              <a:gd name="adj" fmla="val 2013"/>
            </a:avLst>
          </a:prstGeom>
          <a:solidFill>
            <a:schemeClr val="tx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 smtClean="0"/>
              <a:t> you can include one file many times and each time it is evaluated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sz="3000" dirty="0" smtClean="0"/>
              <a:t> 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en-US" sz="3000" dirty="0" smtClean="0"/>
              <a:t> if file is already included, nothing happens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instance if in the file you have declared a function, double including will produce error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 same name already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sz="3000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Example:</a:t>
            </a:r>
            <a:endParaRPr lang="bg-BG" sz="3200" dirty="0" smtClean="0">
              <a:solidFill>
                <a:schemeClr val="tx2"/>
              </a:solidFill>
            </a:endParaRPr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1">
                <a:latin typeface="Calibri (Headings)"/>
              </a:rPr>
              <a:t>include_once</a:t>
            </a:r>
            <a:r>
              <a:rPr lang="en-US" sz="3600" dirty="0">
                <a:latin typeface="Calibri (Headings)"/>
              </a:rPr>
              <a:t> and </a:t>
            </a:r>
            <a:r>
              <a:rPr lang="en-US" sz="3600" noProof="1">
                <a:latin typeface="Calibri (Headings)"/>
              </a:rPr>
              <a:t>require_once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9014" y="5486400"/>
            <a:ext cx="102107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require_once "functions.php";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hile </a:t>
            </a:r>
            <a:r>
              <a:rPr lang="en-US" dirty="0"/>
              <a:t>loops are the simplest type of loop in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Repeat a block of code while a certain condition is true: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The </a:t>
            </a:r>
            <a:r>
              <a:rPr lang="en-US" sz="3200" dirty="0"/>
              <a:t>body consists of one or more statements</a:t>
            </a:r>
          </a:p>
          <a:p>
            <a:pPr lvl="1"/>
            <a:r>
              <a:rPr lang="en-US" dirty="0"/>
              <a:t>If more than one, surrounding brackets are required</a:t>
            </a:r>
          </a:p>
          <a:p>
            <a:r>
              <a:rPr lang="en-US" sz="3200" dirty="0"/>
              <a:t>The condition expression is of type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4523" y="2674001"/>
            <a:ext cx="4728889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(expr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statement;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75412" y="2692872"/>
            <a:ext cx="4728889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(expr):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statement;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endwhile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72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113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Include and Require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70012" y="5707927"/>
            <a:ext cx="9448800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2050" name="Picture 2" descr="D:\SoftUni\PHP-Flow-Control\PHP-Flow-Control\include-everyo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92" y="1079900"/>
            <a:ext cx="3949020" cy="3415900"/>
          </a:xfrm>
          <a:prstGeom prst="roundRect">
            <a:avLst>
              <a:gd name="adj" fmla="val 10332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defRPr/>
            </a:pPr>
            <a:r>
              <a:rPr lang="en-US" dirty="0"/>
              <a:t>Exception Handling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 and Throw Exceptions</a:t>
            </a:r>
            <a:endParaRPr lang="bg-BG" dirty="0"/>
          </a:p>
        </p:txBody>
      </p:sp>
      <p:pic>
        <p:nvPicPr>
          <p:cNvPr id="15362" name="Picture 2" descr="C:\Users\Julieta\Desktop\6a00d8351b44f853ef010536a1c73e970c-500wi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938" y="1143000"/>
            <a:ext cx="5473474" cy="34491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 in PHP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Exception handling </a:t>
            </a:r>
            <a:r>
              <a:rPr lang="en-US" sz="3200" dirty="0"/>
              <a:t>is used to change the normal </a:t>
            </a:r>
            <a:r>
              <a:rPr lang="en-US" sz="3200" dirty="0" smtClean="0"/>
              <a:t>code execution flow if an certain </a:t>
            </a:r>
            <a:r>
              <a:rPr lang="en-US" sz="3200" dirty="0"/>
              <a:t>error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exceptional condition</a:t>
            </a:r>
            <a:r>
              <a:rPr lang="en-US" sz="3200" dirty="0" smtClean="0"/>
              <a:t>) occurs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When an exception is </a:t>
            </a:r>
            <a:r>
              <a:rPr lang="en-US" sz="3200" dirty="0" smtClean="0"/>
              <a:t>thrown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code following it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will not 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executed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PHP </a:t>
            </a:r>
            <a:r>
              <a:rPr lang="en-US" sz="3000" dirty="0"/>
              <a:t>will try to find the matching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3000" dirty="0"/>
              <a:t>" </a:t>
            </a:r>
            <a:r>
              <a:rPr lang="en-US" sz="3000" dirty="0" smtClean="0"/>
              <a:t>block</a:t>
            </a:r>
            <a:endParaRPr lang="en-US" sz="3000" dirty="0"/>
          </a:p>
          <a:p>
            <a:pPr>
              <a:lnSpc>
                <a:spcPct val="110000"/>
              </a:lnSpc>
            </a:pPr>
            <a:r>
              <a:rPr lang="en-US" sz="3200" dirty="0"/>
              <a:t>If an exception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is not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caught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 </a:t>
            </a:r>
            <a:r>
              <a:rPr lang="en-US" sz="3000" dirty="0"/>
              <a:t>fatal error will be issued with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"Uncaught Exception"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message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PHP supports the exception handling paradigm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But its API used the old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procedural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Exceptions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To throw an exception, 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keyword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Exceptions cause a fatal error</a:t>
            </a:r>
          </a:p>
          <a:p>
            <a:pPr lvl="1"/>
            <a:r>
              <a:rPr lang="en-US" dirty="0" smtClean="0"/>
              <a:t>But can be caught and handled to do something 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2912" y="2098119"/>
            <a:ext cx="1021079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(!file_exists("../include/settings.ini"))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Exception("Could not load settings.");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7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dirty="0" smtClean="0"/>
              <a:t> statement: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(Handling) Exceptions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$db = new PDO('mysql:host=localhost;dbname=test');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exception is thrown, the catch block is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(Exception $e)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Display the exception’s 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"Error: " . $e-&gt;getMessage();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"This code is always executed.";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Exception Handling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2292" name="Picture 4" descr="C:\Users\Julieta\Desktop\New folder (3)\ur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971754"/>
            <a:ext cx="6172199" cy="364787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789" y="972408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PHP supports the classical loop statements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do…while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</a:p>
          <a:p>
            <a:r>
              <a:rPr lang="en-US" sz="3200" dirty="0" smtClean="0"/>
              <a:t>PHP code may define and invoke functions</a:t>
            </a:r>
          </a:p>
          <a:p>
            <a:pPr lvl="1"/>
            <a:r>
              <a:rPr lang="en-US" sz="3000" dirty="0" smtClean="0"/>
              <a:t>Functions may take parameters and return value</a:t>
            </a:r>
            <a:endParaRPr lang="ru-RU" sz="3000" dirty="0"/>
          </a:p>
          <a:p>
            <a:r>
              <a:rPr lang="en-US" sz="3200" dirty="0" smtClean="0"/>
              <a:t>Including PHP code in another PHP code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</a:p>
          <a:p>
            <a:r>
              <a:rPr lang="en-US" sz="3200" dirty="0" smtClean="0"/>
              <a:t>Variable scope: local, global and static</a:t>
            </a:r>
            <a:endParaRPr lang="en-US" sz="3200" dirty="0"/>
          </a:p>
          <a:p>
            <a:r>
              <a:rPr lang="en-US" sz="3200" dirty="0" smtClean="0"/>
              <a:t>PHP supports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26" y="1290287"/>
            <a:ext cx="2929786" cy="292978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482919" y="4876801"/>
            <a:ext cx="3092780" cy="1572274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PHP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Flow Control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255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2048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925" y="1417987"/>
            <a:ext cx="1834974" cy="1866971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the numbers from 1 to 10: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dirty="0" smtClean="0"/>
              <a:t>Loop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155615"/>
            <a:ext cx="10287000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($counter &lt;= 10)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"&lt;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&gt;$counter&lt;/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9922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 have alternative syntax,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  <a:p>
            <a:r>
              <a:rPr lang="en-US" dirty="0" smtClean="0"/>
              <a:t>Printing </a:t>
            </a:r>
            <a:r>
              <a:rPr lang="en-US" dirty="0"/>
              <a:t>the </a:t>
            </a:r>
            <a:r>
              <a:rPr lang="en-US" dirty="0" smtClean="0"/>
              <a:t>Unicode characters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&amp;#0;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&amp;#5000;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– </a:t>
            </a:r>
            <a:r>
              <a:rPr lang="en-US" dirty="0" smtClean="0"/>
              <a:t>Alternative Syntax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724659"/>
            <a:ext cx="10287000" cy="354693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$charCode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($charCode &lt;= 5000) :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style="display: inline-block; width:80px"&gt;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&lt;?= $charCode++ ?&gt; -&gt; &amp;#&lt;?=$charCode?&gt;;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endwhile; ?&gt;</a:t>
            </a:r>
          </a:p>
        </p:txBody>
      </p:sp>
    </p:spTree>
    <p:extLst>
      <p:ext uri="{BB962C8B-B14F-4D97-AF65-F5344CB8AC3E}">
        <p14:creationId xmlns:p14="http://schemas.microsoft.com/office/powerpoint/2010/main" val="9267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Do-while</a:t>
            </a:r>
            <a:r>
              <a:rPr lang="en-US" dirty="0" smtClean="0"/>
              <a:t> loops repeat a code block until some condition breaks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loop </a:t>
            </a:r>
            <a:r>
              <a:rPr lang="en-US" dirty="0"/>
              <a:t>expression is checked at the end of each </a:t>
            </a:r>
            <a:r>
              <a:rPr lang="en-US" dirty="0" smtClean="0"/>
              <a:t>iteration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loop body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least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{ … } While()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9011" y="3352800"/>
            <a:ext cx="1021080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$i . "\n"; // prints 10, 9, 8, …,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while ($i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6102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60996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While 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4338" name="Picture 2" descr="C:\Users\Julieta\Desktop\inception-spinning-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00" y="1524000"/>
            <a:ext cx="5907088" cy="31242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</a:t>
            </a:r>
            <a:r>
              <a:rPr lang="en-US" dirty="0" smtClean="0"/>
              <a:t>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912816" y="1752600"/>
            <a:ext cx="10363196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2915</Words>
  <Application>Microsoft Office PowerPoint</Application>
  <PresentationFormat>Custom</PresentationFormat>
  <Paragraphs>512</Paragraphs>
  <Slides>49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(Headings)</vt:lpstr>
      <vt:lpstr>Consolas</vt:lpstr>
      <vt:lpstr>Courier New</vt:lpstr>
      <vt:lpstr>Wingdings</vt:lpstr>
      <vt:lpstr>Wingdings 2</vt:lpstr>
      <vt:lpstr>SoftUni 16x9</vt:lpstr>
      <vt:lpstr>PHP Flow Control</vt:lpstr>
      <vt:lpstr>Table of Contents</vt:lpstr>
      <vt:lpstr>Loops</vt:lpstr>
      <vt:lpstr>While Loop</vt:lpstr>
      <vt:lpstr>While Loop – Example</vt:lpstr>
      <vt:lpstr>While Loop – Alternative Syntax</vt:lpstr>
      <vt:lpstr>Do { … } While()</vt:lpstr>
      <vt:lpstr>While Loops</vt:lpstr>
      <vt:lpstr>For Loops</vt:lpstr>
      <vt:lpstr>For Loop – Examples</vt:lpstr>
      <vt:lpstr>For-Loop – Alternative Syntax</vt:lpstr>
      <vt:lpstr>For-Loops</vt:lpstr>
      <vt:lpstr>Foreach</vt:lpstr>
      <vt:lpstr>Foreach – Examples</vt:lpstr>
      <vt:lpstr>Foreach – Alternative Syntax</vt:lpstr>
      <vt:lpstr>Foreach</vt:lpstr>
      <vt:lpstr>Functions</vt:lpstr>
      <vt:lpstr>Functions</vt:lpstr>
      <vt:lpstr>Default Parameter Values</vt:lpstr>
      <vt:lpstr>Functions Parameters: Pass by Reference</vt:lpstr>
      <vt:lpstr>Variable Number of Arguments</vt:lpstr>
      <vt:lpstr>Returning Values from a Function</vt:lpstr>
      <vt:lpstr>Returning Multiple Values from a Function</vt:lpstr>
      <vt:lpstr>Variable Functions</vt:lpstr>
      <vt:lpstr>Few Notes on Functions</vt:lpstr>
      <vt:lpstr>Anonymous Functions</vt:lpstr>
      <vt:lpstr>Functions</vt:lpstr>
      <vt:lpstr>Exit</vt:lpstr>
      <vt:lpstr>Die</vt:lpstr>
      <vt:lpstr>Exit</vt:lpstr>
      <vt:lpstr>Variables Scope</vt:lpstr>
      <vt:lpstr>Variables Scope</vt:lpstr>
      <vt:lpstr>The Global Keyword</vt:lpstr>
      <vt:lpstr>Loops and Variable Scope</vt:lpstr>
      <vt:lpstr>Static Keyword</vt:lpstr>
      <vt:lpstr>Closures</vt:lpstr>
      <vt:lpstr>Include and Require</vt:lpstr>
      <vt:lpstr>Include and Require</vt:lpstr>
      <vt:lpstr>include_once and require_once</vt:lpstr>
      <vt:lpstr>Include and Require</vt:lpstr>
      <vt:lpstr>Exception Handling</vt:lpstr>
      <vt:lpstr>Exception Handling in PHP</vt:lpstr>
      <vt:lpstr>Throwing Exceptions</vt:lpstr>
      <vt:lpstr>Catching (Handling) Exceptions</vt:lpstr>
      <vt:lpstr>Exception Handling</vt:lpstr>
      <vt:lpstr>Summary</vt:lpstr>
      <vt:lpstr>PHP Flow Control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Flow Control</dc:title>
  <dc:subject>C# Basics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2014-12-08T13:58:37Z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